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3" r:id="rId2"/>
    <p:sldId id="284" r:id="rId3"/>
    <p:sldId id="298" r:id="rId4"/>
    <p:sldId id="262" r:id="rId5"/>
    <p:sldId id="263" r:id="rId6"/>
    <p:sldId id="264" r:id="rId7"/>
    <p:sldId id="265" r:id="rId8"/>
    <p:sldId id="285" r:id="rId9"/>
    <p:sldId id="287" r:id="rId10"/>
    <p:sldId id="302" r:id="rId11"/>
    <p:sldId id="303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81" r:id="rId20"/>
    <p:sldId id="300" r:id="rId21"/>
    <p:sldId id="289" r:id="rId22"/>
    <p:sldId id="291" r:id="rId23"/>
    <p:sldId id="274" r:id="rId24"/>
    <p:sldId id="275" r:id="rId25"/>
    <p:sldId id="276" r:id="rId26"/>
    <p:sldId id="277" r:id="rId27"/>
    <p:sldId id="278" r:id="rId28"/>
    <p:sldId id="282" r:id="rId29"/>
    <p:sldId id="296" r:id="rId30"/>
    <p:sldId id="279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14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image" Target="../media/image4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image" Target="../media/image4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60867509013397"/>
          <c:y val="0.20005475582078183"/>
          <c:w val="0.70079052837067524"/>
          <c:h val="0.68396547209040526"/>
        </c:manualLayout>
      </c:layout>
      <c:lineChart>
        <c:grouping val="standard"/>
        <c:varyColors val="0"/>
        <c:ser>
          <c:idx val="0"/>
          <c:order val="0"/>
          <c:tx>
            <c:strRef>
              <c:f>Plan1!$B$2</c:f>
              <c:strCache>
                <c:ptCount val="1"/>
                <c:pt idx="0">
                  <c:v>ME/EPP</c:v>
                </c:pt>
              </c:strCache>
            </c:strRef>
          </c:tx>
          <c:cat>
            <c:numRef>
              <c:f>Plan1!$A$3:$A$11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Plan1!$B$3:$B$11</c:f>
              <c:numCache>
                <c:formatCode>_-* #,##0_-;\-* #,##0_-;_-* "-"??_-;_-@_-</c:formatCode>
                <c:ptCount val="9"/>
                <c:pt idx="0">
                  <c:v>2496254</c:v>
                </c:pt>
                <c:pt idx="1">
                  <c:v>2627938</c:v>
                </c:pt>
                <c:pt idx="2">
                  <c:v>3172895</c:v>
                </c:pt>
                <c:pt idx="3">
                  <c:v>3580033</c:v>
                </c:pt>
                <c:pt idx="4">
                  <c:v>3994965</c:v>
                </c:pt>
                <c:pt idx="5">
                  <c:v>4450603</c:v>
                </c:pt>
                <c:pt idx="6">
                  <c:v>4635222</c:v>
                </c:pt>
                <c:pt idx="7">
                  <c:v>4859985</c:v>
                </c:pt>
                <c:pt idx="8">
                  <c:v>4883435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Plan1!$C$2</c:f>
              <c:strCache>
                <c:ptCount val="1"/>
                <c:pt idx="0">
                  <c:v>MEI</c:v>
                </c:pt>
              </c:strCache>
            </c:strRef>
          </c:tx>
          <c:cat>
            <c:numRef>
              <c:f>Plan1!$A$3:$A$11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Plan1!$C$3:$C$11</c:f>
              <c:numCache>
                <c:formatCode>General</c:formatCode>
                <c:ptCount val="9"/>
                <c:pt idx="2" formatCode="_-* #,##0_-;\-* #,##0_-;_-* &quot;-&quot;??_-;_-@_-">
                  <c:v>44100</c:v>
                </c:pt>
                <c:pt idx="3" formatCode="_-* #,##0_-;\-* #,##0_-;_-* &quot;-&quot;??_-;_-@_-">
                  <c:v>760089</c:v>
                </c:pt>
                <c:pt idx="4" formatCode="_-* #,##0_-;\-* #,##0_-;_-* &quot;-&quot;??_-;_-@_-">
                  <c:v>1636211</c:v>
                </c:pt>
                <c:pt idx="5" formatCode="_-* #,##0_-;\-* #,##0_-;_-* &quot;-&quot;??_-;_-@_-">
                  <c:v>2623917</c:v>
                </c:pt>
                <c:pt idx="6" formatCode="_-* #,##0_-;\-* #,##0_-;_-* &quot;-&quot;??_-;_-@_-">
                  <c:v>3601253</c:v>
                </c:pt>
                <c:pt idx="7" formatCode="_-* #,##0_-;\-* #,##0_-;_-* &quot;-&quot;??_-;_-@_-">
                  <c:v>4653080</c:v>
                </c:pt>
                <c:pt idx="8" formatCode="_-* #,##0_-;\-* #,##0_-;_-* &quot;-&quot;??_-;_-@_-">
                  <c:v>5147807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Plan1!$D$2</c:f>
              <c:strCache>
                <c:ptCount val="1"/>
                <c:pt idx="0">
                  <c:v>TOTAL</c:v>
                </c:pt>
              </c:strCache>
            </c:strRef>
          </c:tx>
          <c:cat>
            <c:numRef>
              <c:f>Plan1!$A$3:$A$11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Plan1!$D$3:$D$11</c:f>
              <c:numCache>
                <c:formatCode>_-* #,##0_-;\-* #,##0_-;_-* "-"??_-;_-@_-</c:formatCode>
                <c:ptCount val="9"/>
                <c:pt idx="0">
                  <c:v>2496254</c:v>
                </c:pt>
                <c:pt idx="1">
                  <c:v>2627938</c:v>
                </c:pt>
                <c:pt idx="2">
                  <c:v>3216995</c:v>
                </c:pt>
                <c:pt idx="3">
                  <c:v>4340122</c:v>
                </c:pt>
                <c:pt idx="4">
                  <c:v>5631176</c:v>
                </c:pt>
                <c:pt idx="5">
                  <c:v>7074520</c:v>
                </c:pt>
                <c:pt idx="6">
                  <c:v>8236475</c:v>
                </c:pt>
                <c:pt idx="7">
                  <c:v>9513065</c:v>
                </c:pt>
                <c:pt idx="8">
                  <c:v>10031242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246080"/>
        <c:axId val="41260160"/>
      </c:lineChart>
      <c:catAx>
        <c:axId val="4124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260160"/>
        <c:crosses val="autoZero"/>
        <c:auto val="1"/>
        <c:lblAlgn val="ctr"/>
        <c:lblOffset val="100"/>
        <c:noMultiLvlLbl val="0"/>
      </c:catAx>
      <c:valAx>
        <c:axId val="41260160"/>
        <c:scaling>
          <c:orientation val="minMax"/>
        </c:scaling>
        <c:delete val="0"/>
        <c:axPos val="l"/>
        <c:majorGridlines/>
        <c:numFmt formatCode="_-* #,##0_-;\-* #,##0_-;_-* &quot;-&quot;??_-;_-@_-" sourceLinked="1"/>
        <c:majorTickMark val="out"/>
        <c:minorTickMark val="none"/>
        <c:tickLblPos val="nextTo"/>
        <c:crossAx val="41246080"/>
        <c:crosses val="autoZero"/>
        <c:crossBetween val="between"/>
      </c:valAx>
      <c:spPr>
        <a:blipFill>
          <a:blip xmlns:r="http://schemas.openxmlformats.org/officeDocument/2006/relationships" r:embed="rId1"/>
          <a:tile tx="0" ty="0" sx="100000" sy="100000" flip="none" algn="tl"/>
        </a:blipFill>
      </c:spPr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66885389326382"/>
          <c:y val="7.4548702245552642E-2"/>
          <c:w val="0.63124781277340669"/>
          <c:h val="0.8326195683872849"/>
        </c:manualLayout>
      </c:layout>
      <c:lineChart>
        <c:grouping val="standard"/>
        <c:varyColors val="0"/>
        <c:ser>
          <c:idx val="0"/>
          <c:order val="0"/>
          <c:tx>
            <c:strRef>
              <c:f>Plan1!$B$26</c:f>
              <c:strCache>
                <c:ptCount val="1"/>
                <c:pt idx="0">
                  <c:v>ME/EPP</c:v>
                </c:pt>
              </c:strCache>
            </c:strRef>
          </c:tx>
          <c:cat>
            <c:numRef>
              <c:f>Plan1!$A$27:$A$35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Plan1!$B$27:$B$35</c:f>
              <c:numCache>
                <c:formatCode>_-* #,##0_-;\-* #,##0_-;_-* "-"??_-;_-@_-</c:formatCode>
                <c:ptCount val="9"/>
                <c:pt idx="0">
                  <c:v>104390</c:v>
                </c:pt>
                <c:pt idx="1">
                  <c:v>103273</c:v>
                </c:pt>
                <c:pt idx="2">
                  <c:v>119678</c:v>
                </c:pt>
                <c:pt idx="3">
                  <c:v>131514</c:v>
                </c:pt>
                <c:pt idx="4">
                  <c:v>142972</c:v>
                </c:pt>
                <c:pt idx="5">
                  <c:v>155276</c:v>
                </c:pt>
                <c:pt idx="6">
                  <c:v>166515</c:v>
                </c:pt>
                <c:pt idx="7">
                  <c:v>161534</c:v>
                </c:pt>
                <c:pt idx="8">
                  <c:v>158994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Plan1!$C$26</c:f>
              <c:strCache>
                <c:ptCount val="1"/>
                <c:pt idx="0">
                  <c:v>MEI</c:v>
                </c:pt>
              </c:strCache>
            </c:strRef>
          </c:tx>
          <c:cat>
            <c:numRef>
              <c:f>Plan1!$A$27:$A$35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Plan1!$C$27:$C$35</c:f>
              <c:numCache>
                <c:formatCode>General</c:formatCode>
                <c:ptCount val="9"/>
                <c:pt idx="2" formatCode="_-* #,##0_-;\-* #,##0_-;_-* &quot;-&quot;??_-;_-@_-">
                  <c:v>1289</c:v>
                </c:pt>
                <c:pt idx="3" formatCode="_-* #,##0_-;\-* #,##0_-;_-* &quot;-&quot;??_-;_-@_-">
                  <c:v>19071</c:v>
                </c:pt>
                <c:pt idx="4" formatCode="_-* #,##0_-;\-* #,##0_-;_-* &quot;-&quot;??_-;_-@_-">
                  <c:v>45968</c:v>
                </c:pt>
                <c:pt idx="5" formatCode="_-* #,##0_-;\-* #,##0_-;_-* &quot;-&quot;??_-;_-@_-">
                  <c:v>78500</c:v>
                </c:pt>
                <c:pt idx="6" formatCode="_-* #,##0_-;\-* #,##0_-;_-* &quot;-&quot;??_-;_-@_-">
                  <c:v>114261</c:v>
                </c:pt>
                <c:pt idx="7" formatCode="_-* #,##0_-;\-* #,##0_-;_-* &quot;-&quot;??_-;_-@_-">
                  <c:v>154800</c:v>
                </c:pt>
                <c:pt idx="8" formatCode="_-* #,##0_-;\-* #,##0_-;_-* &quot;-&quot;??_-;_-@_-">
                  <c:v>171277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Plan1!$D$26</c:f>
              <c:strCache>
                <c:ptCount val="1"/>
                <c:pt idx="0">
                  <c:v>TOTAL</c:v>
                </c:pt>
              </c:strCache>
            </c:strRef>
          </c:tx>
          <c:cat>
            <c:numRef>
              <c:f>Plan1!$A$27:$A$35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Plan1!$D$27:$D$35</c:f>
              <c:numCache>
                <c:formatCode>_-* #,##0_-;\-* #,##0_-;_-* "-"??_-;_-@_-</c:formatCode>
                <c:ptCount val="9"/>
                <c:pt idx="0">
                  <c:v>104390</c:v>
                </c:pt>
                <c:pt idx="1">
                  <c:v>103273</c:v>
                </c:pt>
                <c:pt idx="2">
                  <c:v>120967</c:v>
                </c:pt>
                <c:pt idx="3">
                  <c:v>150585</c:v>
                </c:pt>
                <c:pt idx="4">
                  <c:v>188940</c:v>
                </c:pt>
                <c:pt idx="5">
                  <c:v>233776</c:v>
                </c:pt>
                <c:pt idx="6">
                  <c:v>280776</c:v>
                </c:pt>
                <c:pt idx="7">
                  <c:v>316334</c:v>
                </c:pt>
                <c:pt idx="8">
                  <c:v>330271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291136"/>
        <c:axId val="41292928"/>
      </c:lineChart>
      <c:catAx>
        <c:axId val="4129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292928"/>
        <c:crosses val="autoZero"/>
        <c:auto val="1"/>
        <c:lblAlgn val="ctr"/>
        <c:lblOffset val="100"/>
        <c:noMultiLvlLbl val="0"/>
      </c:catAx>
      <c:valAx>
        <c:axId val="41292928"/>
        <c:scaling>
          <c:orientation val="minMax"/>
        </c:scaling>
        <c:delete val="0"/>
        <c:axPos val="l"/>
        <c:majorGridlines/>
        <c:numFmt formatCode="_-* #,##0_-;\-* #,##0_-;_-* &quot;-&quot;??_-;_-@_-" sourceLinked="1"/>
        <c:majorTickMark val="out"/>
        <c:minorTickMark val="none"/>
        <c:tickLblPos val="nextTo"/>
        <c:crossAx val="41291136"/>
        <c:crosses val="autoZero"/>
        <c:crossBetween val="between"/>
      </c:valAx>
      <c:spPr>
        <a:blipFill>
          <a:blip xmlns:r="http://schemas.openxmlformats.org/officeDocument/2006/relationships" r:embed="rId1"/>
          <a:tile tx="0" ty="0" sx="100000" sy="100000" flip="none" algn="tl"/>
        </a:blipFill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4F43C-B903-445C-AF8A-245C38368F78}" type="datetimeFigureOut">
              <a:rPr lang="pt-BR" smtClean="0"/>
              <a:pPr/>
              <a:t>06/10/2015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AC0A-38A3-4A4C-B204-9F099F3E45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eduardoaraujoazevedo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CORE-CE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4Ciclo de Palestras</a:t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>As atuais discussões sobre o Simples Nacional.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>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>Contextualização</a:t>
            </a:r>
          </a:p>
          <a:p>
            <a:r>
              <a:rPr lang="pt-BR" dirty="0" smtClean="0"/>
              <a:t>Simplificação</a:t>
            </a:r>
          </a:p>
          <a:p>
            <a:r>
              <a:rPr lang="pt-BR" dirty="0" smtClean="0"/>
              <a:t>Desoneração</a:t>
            </a:r>
          </a:p>
          <a:p>
            <a:r>
              <a:rPr lang="pt-BR" dirty="0" smtClean="0"/>
              <a:t>Incentivos</a:t>
            </a:r>
          </a:p>
          <a:p>
            <a:r>
              <a:rPr lang="pt-BR" dirty="0" smtClean="0"/>
              <a:t>Conclusão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Pequenos Negócios no Brasil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 Cenário Econômico #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99% das empresas existentes</a:t>
            </a:r>
            <a:b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52% dos empregos líquidos formais em empresas privadas não agrícolas</a:t>
            </a:r>
            <a:b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50% da massa salarial paga</a:t>
            </a:r>
            <a:b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27% do PIB</a:t>
            </a:r>
            <a:b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1% das exportações</a:t>
            </a:r>
            <a:endParaRPr lang="pt-BR" sz="4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Pequenos Negócios no Brasil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 Geração de empregos #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000" b="1" dirty="0" smtClean="0">
                <a:solidFill>
                  <a:schemeClr val="accent6">
                    <a:lumMod val="75000"/>
                  </a:schemeClr>
                </a:solidFill>
              </a:rPr>
              <a:t>Em 2013: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os pequenos negócios criaram 839 mil.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as médias e grandes empresas perderam 126 mil. 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b="1" dirty="0" smtClean="0">
                <a:solidFill>
                  <a:schemeClr val="accent6">
                    <a:lumMod val="75000"/>
                  </a:schemeClr>
                </a:solidFill>
              </a:rPr>
              <a:t>Nos últimos dez anos (2004 a 2013)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os pequenos negócios são responsáveis por 85% das vagas criadas. 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b="1" dirty="0" smtClean="0">
                <a:solidFill>
                  <a:schemeClr val="accent6">
                    <a:lumMod val="75000"/>
                  </a:schemeClr>
                </a:solidFill>
              </a:rPr>
              <a:t>No primeiro semestre de 2014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a geração de empregos pelos empreendimentos de menor porte foi quase nove vezes superior a observada nas médias e grandes empresas.  </a:t>
            </a:r>
            <a:br>
              <a:rPr lang="pt-BR" sz="4000" dirty="0" smtClean="0"/>
            </a:br>
            <a:endParaRPr lang="pt-BR" sz="4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Pequenos Negócios no Ceará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 Geração de empregos #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000" b="1" dirty="0" smtClean="0">
                <a:solidFill>
                  <a:schemeClr val="accent6">
                    <a:lumMod val="75000"/>
                  </a:schemeClr>
                </a:solidFill>
              </a:rPr>
              <a:t>Em 2013: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os pequenos negócios criaram 48 mil.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as médias e grandes empresas perderam 3,6 mil. 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b="1" dirty="0" smtClean="0">
                <a:solidFill>
                  <a:schemeClr val="accent6">
                    <a:lumMod val="75000"/>
                  </a:schemeClr>
                </a:solidFill>
              </a:rPr>
              <a:t>Nos últimos dez anos (2004 a 2013)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os pequenos negócios são responsáveis por 88% das vagas criadas. 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b="1" dirty="0" smtClean="0">
                <a:solidFill>
                  <a:schemeClr val="accent6">
                    <a:lumMod val="75000"/>
                  </a:schemeClr>
                </a:solidFill>
              </a:rPr>
              <a:t>No primeiro semestre de 2014</a:t>
            </a:r>
          </a:p>
          <a:p>
            <a:pPr>
              <a:buNone/>
            </a:pPr>
            <a:r>
              <a:rPr lang="pt-BR" sz="4000" dirty="0"/>
              <a:t>	</a:t>
            </a:r>
            <a:r>
              <a:rPr lang="pt-BR" sz="4000" dirty="0" smtClean="0"/>
              <a:t>• os pequenos negócios criaram 11,5 mil.</a:t>
            </a:r>
          </a:p>
          <a:p>
            <a:pPr>
              <a:buNone/>
            </a:pPr>
            <a:r>
              <a:rPr lang="pt-BR" sz="4000" dirty="0" smtClean="0"/>
              <a:t>	• as médias e grandes empresas perderam 3,1 mil. </a:t>
            </a:r>
          </a:p>
          <a:p>
            <a:pPr>
              <a:buNone/>
            </a:pPr>
            <a:r>
              <a:rPr lang="pt-BR" sz="4000" dirty="0" smtClean="0"/>
              <a:t>	</a:t>
            </a:r>
            <a:endParaRPr lang="pt-BR" sz="4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Empreendedorismo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 Desejo de ter um negócio próprio #</a:t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>
                <a:solidFill>
                  <a:srgbClr val="0070C0"/>
                </a:solidFill>
              </a:rPr>
              <a:t>	</a:t>
            </a:r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Desejo do Brasileiro:</a:t>
            </a:r>
          </a:p>
          <a:p>
            <a:pPr>
              <a:buNone/>
            </a:pPr>
            <a:r>
              <a:rPr lang="pt-BR" dirty="0" smtClean="0"/>
              <a:t>	• 43,5% Ter um negócio próprio</a:t>
            </a:r>
          </a:p>
          <a:p>
            <a:pPr>
              <a:buNone/>
            </a:pPr>
            <a:r>
              <a:rPr lang="pt-BR" dirty="0" smtClean="0"/>
              <a:t>	• 24,7% Ter uma carreira em uma empresa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endParaRPr lang="pt-BR" sz="2400" dirty="0" smtClean="0"/>
          </a:p>
          <a:p>
            <a:pPr>
              <a:buNone/>
            </a:pPr>
            <a:r>
              <a:rPr lang="pt-BR" sz="2400" dirty="0" smtClean="0"/>
              <a:t>	Fonte: </a:t>
            </a:r>
            <a:r>
              <a:rPr lang="pt-BR" sz="2400" dirty="0" smtClean="0">
                <a:solidFill>
                  <a:srgbClr val="0070C0"/>
                </a:solidFill>
              </a:rPr>
              <a:t>Pesquisa GEM – Global </a:t>
            </a:r>
            <a:r>
              <a:rPr lang="pt-BR" sz="2400" dirty="0" err="1" smtClean="0">
                <a:solidFill>
                  <a:srgbClr val="0070C0"/>
                </a:solidFill>
              </a:rPr>
              <a:t>Entrepreneurship</a:t>
            </a:r>
            <a:r>
              <a:rPr lang="pt-BR" sz="2400" dirty="0" smtClean="0">
                <a:solidFill>
                  <a:srgbClr val="0070C0"/>
                </a:solidFill>
              </a:rPr>
              <a:t> Monitor – conduzida anualmente no Brasil pelo Instituto Brasileiro da Qualidade e Produtividade (IBQP), com a parceria do SEBRAE.</a:t>
            </a:r>
            <a:endParaRPr lang="pt-B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pt-BR" sz="3200" b="1" dirty="0" smtClean="0"/>
              <a:t>Evolução da Formalização dos Optantes do </a:t>
            </a:r>
            <a:br>
              <a:rPr lang="pt-BR" sz="3200" b="1" dirty="0" smtClean="0"/>
            </a:br>
            <a:r>
              <a:rPr lang="pt-BR" sz="3200" b="1" dirty="0" smtClean="0"/>
              <a:t>Simples Nacional no Brasil - Fonte: RFB</a:t>
            </a:r>
            <a:endParaRPr lang="pt-BR" sz="32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3" name="Gráfico 2"/>
          <p:cNvGraphicFramePr/>
          <p:nvPr/>
        </p:nvGraphicFramePr>
        <p:xfrm>
          <a:off x="683568" y="836712"/>
          <a:ext cx="7776863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pt-BR" sz="3200" b="1" dirty="0" smtClean="0"/>
              <a:t>Evolução da Formalização dos Optantes do </a:t>
            </a:r>
            <a:br>
              <a:rPr lang="pt-BR" sz="3200" b="1" dirty="0" smtClean="0"/>
            </a:br>
            <a:r>
              <a:rPr lang="pt-BR" sz="3200" b="1" dirty="0" smtClean="0"/>
              <a:t>Simples Nacional no Ceará - Fonte: RFB</a:t>
            </a:r>
            <a:endParaRPr lang="pt-BR" sz="32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 do Ceará</a:t>
            </a:r>
            <a:br>
              <a:rPr lang="pt-B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Representantes comerciais e agentes do comércio, exceto de veículos automotores e motocicletas, optantes pelo Simples Nacional: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Posição de 26/09/2015: 839 empresas.</a:t>
            </a:r>
            <a:b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GERAL</a:t>
            </a:r>
            <a:br>
              <a:rPr lang="pt-B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 Nacional da Microempresa e Empresa de Pequeno Porte</a:t>
            </a:r>
            <a:endParaRPr lang="pt-B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LEI GERAL</a:t>
            </a:r>
            <a:r>
              <a:rPr lang="pt-BR" dirty="0" smtClean="0">
                <a:solidFill>
                  <a:srgbClr val="FF0000"/>
                </a:solidFill>
              </a:rPr>
              <a:t/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/>
              <a:t>Como resultado de uma grande mobilização nacional, em 2006, foi aprovado o estatuto nacional da microempresa e empresa de pequeno porte – Lei Complementar 123/06, conhecida como </a:t>
            </a: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Geral da micro e pequena empresa.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>A </a:t>
            </a: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Geral</a:t>
            </a:r>
            <a:r>
              <a:rPr lang="pt-BR" dirty="0" smtClean="0"/>
              <a:t> regulamenta os artigos da Constituição Federal que tratam do tratamento simplificado, favorecido e diferenciado a ser assegurado aos pequenos negócios pelos Poderes da União, dos Estados, do Distrito Federal e dos Municípios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Pilares da Lei Geral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pt-BR" sz="4000" dirty="0" smtClean="0"/>
          </a:p>
          <a:p>
            <a:pPr>
              <a:buFont typeface="Wingdings" pitchFamily="2" charset="2"/>
              <a:buChar char="ü"/>
            </a:pPr>
            <a:r>
              <a:rPr lang="pt-BR" sz="4000" dirty="0" smtClean="0"/>
              <a:t>Simplificação</a:t>
            </a:r>
          </a:p>
          <a:p>
            <a:pPr>
              <a:buNone/>
            </a:pPr>
            <a:r>
              <a:rPr lang="pt-BR" sz="36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pt-BR" sz="3600" dirty="0" smtClean="0"/>
              <a:t>Desoneração</a:t>
            </a:r>
          </a:p>
          <a:p>
            <a:pPr>
              <a:buFont typeface="Wingdings" pitchFamily="2" charset="2"/>
              <a:buChar char="ü"/>
            </a:pPr>
            <a:endParaRPr lang="pt-BR" sz="3600" dirty="0" smtClean="0"/>
          </a:p>
          <a:p>
            <a:pPr>
              <a:buFont typeface="Wingdings" pitchFamily="2" charset="2"/>
              <a:buChar char="ü"/>
            </a:pPr>
            <a:r>
              <a:rPr lang="pt-BR" sz="3600" dirty="0" smtClean="0"/>
              <a:t> </a:t>
            </a:r>
            <a:r>
              <a:rPr lang="pt-BR" sz="4000" dirty="0" smtClean="0"/>
              <a:t>Incentivos</a:t>
            </a:r>
            <a:endParaRPr lang="pt-BR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Simplificação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>REDESIM</a:t>
            </a:r>
          </a:p>
          <a:p>
            <a:pPr>
              <a:buNone/>
            </a:pPr>
            <a:r>
              <a:rPr lang="pt-BR" dirty="0" smtClean="0"/>
              <a:t>	Rede Nacional para Simplificação  do Registro e da Legalização de Empresas e Negócios.</a:t>
            </a:r>
          </a:p>
          <a:p>
            <a:r>
              <a:rPr lang="pt-BR" dirty="0" smtClean="0"/>
              <a:t>Processo simplificado na abertura, alteração e baixa de empresas.</a:t>
            </a:r>
          </a:p>
          <a:p>
            <a:r>
              <a:rPr lang="pt-BR" dirty="0" smtClean="0"/>
              <a:t>Entrada única de documentos.</a:t>
            </a:r>
          </a:p>
          <a:p>
            <a:r>
              <a:rPr lang="pt-BR" dirty="0" smtClean="0"/>
              <a:t>Dispensa de vistoria prévia nas atividades de baixo risco.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Simplificação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dirty="0" smtClean="0"/>
              <a:t>Baixa automática de empresa, mesmo com débitos tributários, trabalhistas ou previdenciários.</a:t>
            </a:r>
          </a:p>
          <a:p>
            <a:r>
              <a:rPr lang="pt-BR" dirty="0" smtClean="0"/>
              <a:t>Localização na residência do empreendedor.</a:t>
            </a:r>
          </a:p>
          <a:p>
            <a:r>
              <a:rPr lang="pt-BR" dirty="0" smtClean="0"/>
              <a:t>Concessão de alvará provisório para funcionamento.</a:t>
            </a:r>
          </a:p>
          <a:p>
            <a:r>
              <a:rPr lang="pt-BR" dirty="0" smtClean="0"/>
              <a:t>Inscrição única baseada no CNPJ.</a:t>
            </a:r>
          </a:p>
          <a:p>
            <a:r>
              <a:rPr lang="pt-BR" dirty="0" smtClean="0"/>
              <a:t>Criação da Sala do Empreendedor.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Simplificação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MEI (microempreendedor individual)</a:t>
            </a:r>
            <a:r>
              <a:rPr lang="pt-BR" dirty="0" smtClean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Empresário individual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Receita Bruta anual </a:t>
            </a:r>
            <a:r>
              <a:rPr lang="pt-BR" dirty="0" smtClean="0">
                <a:latin typeface="Calibri"/>
              </a:rPr>
              <a:t>≤ R$ 60 mil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Sem filial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Até 1 empregado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Poucas obrigações acessórias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Custo fixo mensal (INSS 5% do salário mínimo: R$ 39,40 + R$ 1 para Estado + R$ 5 para Município).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Assegurado direitos previdenciários.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Desoneração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SIMPLES NACIONAL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Reunião de 8 impostos e contribuições (Federais: IPI, IRPJ, CSLL, PIS, COFINS e CPP; Estadual: ICMS e Municipal: ISSQN).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Todos recolhidos na mesma guia.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Custo tributário bem inferior às demais formas de tributação.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Eliminação de várias obrigações acessórias.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Redução de multas e juros.</a:t>
            </a:r>
          </a:p>
          <a:p>
            <a:pPr>
              <a:buNone/>
            </a:pPr>
            <a:endParaRPr lang="pt-BR" dirty="0" smtClean="0">
              <a:latin typeface="Calibri"/>
            </a:endParaRP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Desoneração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0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1728192"/>
                <a:gridCol w="1368152"/>
                <a:gridCol w="1512168"/>
                <a:gridCol w="1522512"/>
              </a:tblGrid>
              <a:tr h="396000">
                <a:tc gridSpan="3"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Vendas mensais 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50.000,00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6000">
                <a:tc gridSpan="3"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Folha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de pagamento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10.000,00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6000">
                <a:tc gridSpan="3"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Recibo de prolabore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5.000,00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6000">
                <a:tc gridSpan="3"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Outras despesas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15.000,00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Segmento</a:t>
                      </a:r>
                      <a:endParaRPr lang="pt-BR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FF00"/>
                          </a:solidFill>
                        </a:rPr>
                        <a:t>Serviços</a:t>
                      </a:r>
                      <a:endParaRPr lang="pt-BR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b="1" dirty="0" smtClean="0"/>
                        <a:t>Atividade</a:t>
                      </a:r>
                      <a:endParaRPr lang="pt-BR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Agência Viagem</a:t>
                      </a:r>
                      <a:endParaRPr lang="pt-BR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Vigilância</a:t>
                      </a:r>
                      <a:endParaRPr lang="pt-BR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Academia</a:t>
                      </a:r>
                      <a:endParaRPr lang="pt-BR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Engenharia</a:t>
                      </a:r>
                    </a:p>
                    <a:p>
                      <a:pPr algn="ctr"/>
                      <a:r>
                        <a:rPr lang="pt-BR" b="1" dirty="0" smtClean="0"/>
                        <a:t>(2015)</a:t>
                      </a:r>
                      <a:endParaRPr lang="pt-BR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rgbClr val="0070C0"/>
                          </a:solidFill>
                        </a:rPr>
                        <a:t>Regime Tributário</a:t>
                      </a:r>
                      <a:endParaRPr lang="pt-B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0070C0"/>
                          </a:solidFill>
                        </a:rPr>
                        <a:t>Custo tributário anual</a:t>
                      </a:r>
                      <a:endParaRPr lang="pt-B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dirty="0" smtClean="0"/>
                        <a:t>Simples Nacional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67.860,00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95.899,00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72.000,00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112.620,00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dirty="0" smtClean="0"/>
                        <a:t>Lucro Presumido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149.817,40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139.250,40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149.817,40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149.817,40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dirty="0" smtClean="0"/>
                        <a:t>Lucro Real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130.848,42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122.817,50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130.848,42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130.848,42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pt-BR" dirty="0" smtClean="0"/>
                        <a:t>Pessoa Física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/>
                        <a:t>179.023,57</a:t>
                      </a:r>
                      <a:endParaRPr lang="pt-BR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Desoneração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1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68000">
                <a:tc gridSpan="4"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solidFill>
                            <a:srgbClr val="FFFF00"/>
                          </a:solidFill>
                        </a:rPr>
                        <a:t>REPRESENTAÇÃO</a:t>
                      </a:r>
                      <a:r>
                        <a:rPr lang="pt-BR" sz="2400" b="1" baseline="0" dirty="0" smtClean="0">
                          <a:solidFill>
                            <a:srgbClr val="FFFF00"/>
                          </a:solidFill>
                        </a:rPr>
                        <a:t> COMERCIAL</a:t>
                      </a:r>
                      <a:endParaRPr lang="pt-BR" sz="24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68000">
                <a:tc rowSpan="2"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Receita mensal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Em percentual da Receita Bruta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/>
                </a:tc>
              </a:tr>
              <a:tr h="468000">
                <a:tc v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Atual (Anexo VI)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Proposta (Novo Anexo IV: 2016)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Lucro Presumido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R$ 20.000,00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17,72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13,28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16,33 + INSS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R$ 40.000,00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18,43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15,06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16,33 + INSS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R$ 60.000,00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18,77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15,88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16,33 + INSS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R$ 80.000,00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19,94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16,34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16,40 + INSS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R$ 100.000,00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20,34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16,78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16,45 + INSS</a:t>
                      </a:r>
                      <a:endParaRPr lang="pt-BR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pt-BR" dirty="0" smtClean="0"/>
              <a:t>TABELAS PARA CÁLCULO DO IMPOSTO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Anexo I</a:t>
            </a:r>
            <a:r>
              <a:rPr lang="pt-BR" sz="2400" dirty="0" smtClean="0"/>
              <a:t>: comércio;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Anexo II</a:t>
            </a:r>
            <a:r>
              <a:rPr lang="pt-BR" sz="2400" dirty="0" smtClean="0"/>
              <a:t>: indústria;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Anexo III</a:t>
            </a:r>
            <a:r>
              <a:rPr lang="pt-BR" sz="2400" dirty="0" smtClean="0"/>
              <a:t>: serviços em geral (baixa utilização de mão de obra);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Anexo IV</a:t>
            </a:r>
            <a:r>
              <a:rPr lang="pt-BR" sz="2400" dirty="0" smtClean="0"/>
              <a:t>: construção de imóveis e obras de engenharia em geral, execução de projetos e serviços de paisagismo, decoração de interiores, serviço de vigilância, limpeza ou conservação e serviços advocatícios (alta utilização de mão de obra);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Anexo V</a:t>
            </a:r>
            <a:r>
              <a:rPr lang="pt-BR" sz="2400" dirty="0" smtClean="0"/>
              <a:t>: serviços em geral (media utilização de mão de obra;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Anexo VI</a:t>
            </a:r>
            <a:r>
              <a:rPr lang="pt-BR" sz="2400" dirty="0" smtClean="0"/>
              <a:t>: profissões liberais, consultoria, representação  comercial, dentre outros.</a:t>
            </a:r>
            <a:endParaRPr lang="pt-BR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Comparativo entre os Anexos de Serviços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78721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990"/>
                <a:gridCol w="1479555"/>
                <a:gridCol w="1479555"/>
                <a:gridCol w="1479555"/>
                <a:gridCol w="147955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Receita Bruta 12 meses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Alíquotas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 (%)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Anexo III</a:t>
                      </a:r>
                    </a:p>
                    <a:p>
                      <a:pPr algn="ctr"/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Anexo IV</a:t>
                      </a:r>
                      <a:r>
                        <a:rPr lang="pt-BR" b="1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pt-BR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Anexo V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</a:rPr>
                        <a:t>Anexo VI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Até 180.000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6,00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4,50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10,80/19,50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/>
                        <a:t>16,93</a:t>
                      </a:r>
                      <a:endParaRPr lang="pt-BR" sz="14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180/360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8,21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6,54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11,89/20,31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/>
                        <a:t>17,72</a:t>
                      </a:r>
                      <a:endParaRPr lang="pt-BR" sz="14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360/540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10,26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7,70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13,08/21,05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/>
                        <a:t>18,43</a:t>
                      </a:r>
                      <a:endParaRPr lang="pt-BR" sz="14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540/720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11,31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8,49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14,40/21,79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/>
                        <a:t>18,77</a:t>
                      </a:r>
                      <a:endParaRPr lang="pt-BR" sz="14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720/900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11,40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8,97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14,91/22,02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/>
                        <a:t>19,04</a:t>
                      </a:r>
                      <a:endParaRPr lang="pt-BR" sz="14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.............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3.420/3.600</a:t>
                      </a:r>
                      <a:endParaRPr lang="pt-BR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17,42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16,85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22,60/27,90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22,45</a:t>
                      </a:r>
                      <a:endParaRPr lang="pt-BR" sz="1600" b="1" dirty="0"/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pt-BR" sz="1600" b="1" baseline="30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pt-BR" sz="1600" b="1" baseline="30000" dirty="0" smtClean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 (+ INSS)</a:t>
                      </a:r>
                      <a:endParaRPr lang="pt-BR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Incentivos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Compras Governamentais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Compras de até R$ 80 mil somente para ME/EPP.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Subcontratação nas compras de obras e serviços.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Cota de 25% nas compras de bens divisíveis.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Desempate se preço for ≥ 10% do vencedor.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Prazo de 5 dias prorrogáveis para regularização de documentos.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Garantia de prazo para liquidação das compras. 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Incentivos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Crédito e Capitalização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Processo simplificado para avaliação de crédito.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Taxas de juros diferenciadas para MEI/ME/EPP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Recursos do FAT destinados à formação de cooperativas de crédito.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Criação do Fundo Garantidor de Crédito.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Cadastro Positivo.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Incentivos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Simplificação das Relações de Trabalho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Possibilidade de formação de consórcios para acesso a serviços de segurança e medicina no trabalho.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Eliminação de várias obrigações acessórias de natureza trabalhista.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Acesso facilitado à Justiça do Trabalho. Pequenas empresas podem ser representadas por terceiros sem vínculo trabalhista e societário.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Incentivos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Estímulo à Inovação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Aplicação mínima em projetos de pequenas empresas de 20% dos recursos destinação à inovação pela União, Estados, Distrito Federal e os Municípios.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 Isenção de impostos federais incidentes na aquisição de equipamentos, máquinas, aparelhos e acessórios adquiridos ou importados por pequenas empresas para seu ativo imobilizado.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Incentivos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Associativismo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Criação  do Consórcio Simples para realização de negócios de compra e venda de bens e prestação de serviços.</a:t>
            </a:r>
          </a:p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Acesso à Justiça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Acesso facilitado a Juizados Especiais.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Estímulo à utilização de conciliação prévia, mediação e arbitragem para solução de conflitos. </a:t>
            </a: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Incentivos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Representação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Fórum Nacional, Estadual e Municipal de Microempresas e Empresas de Pequeno Porte.</a:t>
            </a:r>
          </a:p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SEBRAE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>
                <a:latin typeface="Calibri"/>
              </a:rPr>
              <a:t>Apoio Técnico em todo território nacional</a:t>
            </a:r>
          </a:p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Secretaria Nacional das Micro e Pequenas Empresas </a:t>
            </a:r>
            <a:r>
              <a:rPr lang="pt-BR" b="1" dirty="0" smtClean="0">
                <a:solidFill>
                  <a:srgbClr val="002060"/>
                </a:solidFill>
              </a:rPr>
              <a:t>(extinta na reforma ministerial, em 2/10/2015)</a:t>
            </a:r>
          </a:p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Secretarias e Órgãos diversos vinculados a Estados e Municípios.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/>
            </a:r>
            <a:br>
              <a:rPr lang="pt-BR" b="1" dirty="0" smtClean="0">
                <a:solidFill>
                  <a:srgbClr val="002060"/>
                </a:solidFill>
              </a:rPr>
            </a:br>
            <a:r>
              <a:rPr lang="pt-BR" b="1" dirty="0" smtClean="0">
                <a:solidFill>
                  <a:srgbClr val="FFFF00"/>
                </a:solidFill>
              </a:rPr>
              <a:t>CONCLUSÃO</a:t>
            </a:r>
            <a:br>
              <a:rPr lang="pt-BR" b="1" dirty="0" smtClean="0">
                <a:solidFill>
                  <a:srgbClr val="FFFF00"/>
                </a:solidFill>
              </a:rPr>
            </a:br>
            <a:endParaRPr lang="pt-B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pt-BR" sz="6600" b="1" dirty="0" smtClean="0"/>
              <a:t>Obrigado</a:t>
            </a:r>
            <a:r>
              <a:rPr lang="pt-BR" b="1" dirty="0" smtClean="0"/>
              <a:t>!</a:t>
            </a:r>
            <a:br>
              <a:rPr lang="pt-BR" b="1" dirty="0" smtClean="0"/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Eduardo Araújo de Azevedo</a:t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b="1" dirty="0" smtClean="0">
                <a:hlinkClick r:id="rId3"/>
              </a:rPr>
              <a:t>eduardoaraujoazevedo@gmail.com</a:t>
            </a:r>
            <a:r>
              <a:rPr lang="pt-BR" b="1" dirty="0" smtClean="0"/>
              <a:t> </a:t>
            </a:r>
            <a:br>
              <a:rPr lang="pt-BR" b="1" dirty="0" smtClean="0"/>
            </a:br>
            <a:r>
              <a:rPr lang="pt-BR" b="1" dirty="0" smtClean="0"/>
              <a:t>Fone: (85) 99921.9812</a:t>
            </a:r>
            <a:endParaRPr lang="pt-BR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724</TotalTime>
  <Words>822</Words>
  <Application>Microsoft Office PowerPoint</Application>
  <PresentationFormat>Apresentação na tela (4:3)</PresentationFormat>
  <Paragraphs>226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 CORE-CE  4Ciclo de Palestras </vt:lpstr>
      <vt:lpstr>As atuais discussões sobre o Simples Nacional.</vt:lpstr>
      <vt:lpstr>SUMÁRIO</vt:lpstr>
      <vt:lpstr> Pequenos Negócios no Brasil # Cenário Econômico # </vt:lpstr>
      <vt:lpstr> Pequenos Negócios no Brasil # Geração de empregos # </vt:lpstr>
      <vt:lpstr> Pequenos Negócios no Ceará # Geração de empregos # </vt:lpstr>
      <vt:lpstr> Empreendedorismo # Desejo de ter um negócio próprio # </vt:lpstr>
      <vt:lpstr>Evolução da Formalização dos Optantes do  Simples Nacional no Brasil - Fonte: RFB</vt:lpstr>
      <vt:lpstr>Evolução da Formalização dos Optantes do  Simples Nacional no Ceará - Fonte: RFB</vt:lpstr>
      <vt:lpstr>Estado do Ceará  Representantes comerciais e agentes do comércio, exceto de veículos automotores e motocicletas, optantes pelo Simples Nacional:  Posição de 26/09/2015: 839 empresas. </vt:lpstr>
      <vt:lpstr>LEI GERAL  Estatuto Nacional da Microempresa e Empresa de Pequeno Porte</vt:lpstr>
      <vt:lpstr>LEI GERAL Como resultado de uma grande mobilização nacional, em 2006, foi aprovado o estatuto nacional da microempresa e empresa de pequeno porte – Lei Complementar 123/06, conhecida como Lei Geral da micro e pequena empresa.</vt:lpstr>
      <vt:lpstr>A Lei Geral regulamenta os artigos da Constituição Federal que tratam do tratamento simplificado, favorecido e diferenciado a ser assegurado aos pequenos negócios pelos Poderes da União, dos Estados, do Distrito Federal e dos Municípios</vt:lpstr>
      <vt:lpstr>Pilares da Lei Geral</vt:lpstr>
      <vt:lpstr>Simplificação</vt:lpstr>
      <vt:lpstr>Simplificação</vt:lpstr>
      <vt:lpstr>Simplificação</vt:lpstr>
      <vt:lpstr>Desoneração</vt:lpstr>
      <vt:lpstr>Desoneração</vt:lpstr>
      <vt:lpstr>Desoneração</vt:lpstr>
      <vt:lpstr>TABELAS PARA CÁLCULO DO IMPOSTO</vt:lpstr>
      <vt:lpstr>Comparativo entre os Anexos de Serviços</vt:lpstr>
      <vt:lpstr>Incentivos</vt:lpstr>
      <vt:lpstr>Incentivos</vt:lpstr>
      <vt:lpstr>Incentivos</vt:lpstr>
      <vt:lpstr>Incentivos</vt:lpstr>
      <vt:lpstr>Incentivos</vt:lpstr>
      <vt:lpstr>Incentivos</vt:lpstr>
      <vt:lpstr> CONCLUSÃO </vt:lpstr>
      <vt:lpstr>Obrigado! Eduardo Araújo de Azevedo eduardoaraujoazevedo@gmail.com  Fone: (85) 99921.9812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Evolução da Formalização dos Optantes do  Simples Nacional no Brasil - Fonte: RFB</dc:title>
  <dc:creator>Eduardo</dc:creator>
  <cp:lastModifiedBy>HP R052BR</cp:lastModifiedBy>
  <cp:revision>107</cp:revision>
  <dcterms:created xsi:type="dcterms:W3CDTF">2014-11-12T00:37:03Z</dcterms:created>
  <dcterms:modified xsi:type="dcterms:W3CDTF">2015-10-06T12:57:09Z</dcterms:modified>
</cp:coreProperties>
</file>